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11" r:id="rId3"/>
    <p:sldId id="258" r:id="rId4"/>
    <p:sldId id="312" r:id="rId5"/>
    <p:sldId id="291" r:id="rId6"/>
    <p:sldId id="314" r:id="rId7"/>
    <p:sldId id="294" r:id="rId8"/>
    <p:sldId id="316" r:id="rId9"/>
    <p:sldId id="295" r:id="rId10"/>
    <p:sldId id="315" r:id="rId11"/>
    <p:sldId id="296" r:id="rId12"/>
    <p:sldId id="317" r:id="rId13"/>
    <p:sldId id="297" r:id="rId14"/>
    <p:sldId id="318" r:id="rId15"/>
    <p:sldId id="298" r:id="rId16"/>
    <p:sldId id="319" r:id="rId17"/>
    <p:sldId id="299" r:id="rId18"/>
    <p:sldId id="320" r:id="rId19"/>
    <p:sldId id="321" r:id="rId20"/>
    <p:sldId id="301" r:id="rId21"/>
    <p:sldId id="323" r:id="rId22"/>
    <p:sldId id="303" r:id="rId23"/>
    <p:sldId id="324" r:id="rId24"/>
    <p:sldId id="304" r:id="rId25"/>
    <p:sldId id="325" r:id="rId26"/>
    <p:sldId id="305" r:id="rId27"/>
    <p:sldId id="326" r:id="rId28"/>
    <p:sldId id="327" r:id="rId29"/>
    <p:sldId id="328" r:id="rId30"/>
    <p:sldId id="261" r:id="rId3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976"/>
    <a:srgbClr val="AE8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1" autoAdjust="0"/>
    <p:restoredTop sz="94630" autoAdjust="0"/>
  </p:normalViewPr>
  <p:slideViewPr>
    <p:cSldViewPr>
      <p:cViewPr varScale="1">
        <p:scale>
          <a:sx n="116" d="100"/>
          <a:sy n="116" d="100"/>
        </p:scale>
        <p:origin x="23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2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626679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3041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671691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05137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709381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43204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3089365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239767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50680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20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333717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21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3170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5754826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2588921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7869309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627374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0600812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11958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611919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829540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17411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049121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86542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328511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786891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10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00644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11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45295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Public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Public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420888"/>
            <a:ext cx="6400800" cy="3168352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KW" sz="4800" b="1" dirty="0" smtClean="0">
                <a:solidFill>
                  <a:srgbClr val="1F497D"/>
                </a:solidFill>
                <a:cs typeface="mohammad bold art 1" pitchFamily="2" charset="-78"/>
              </a:rPr>
              <a:t>نتائج استطلاع رأي نظام التصويت التراكمي</a:t>
            </a:r>
            <a:endParaRPr lang="en-US" sz="48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endParaRPr lang="ar-KW" sz="4800" b="1" dirty="0" smtClean="0">
              <a:solidFill>
                <a:srgbClr val="1F497D"/>
              </a:solidFill>
              <a:cs typeface="Times New Roman"/>
            </a:endParaRPr>
          </a:p>
          <a:p>
            <a:pPr rtl="1"/>
            <a:endParaRPr lang="ar-KW" sz="48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3600" b="1" dirty="0" smtClean="0">
                <a:solidFill>
                  <a:srgbClr val="1F497D"/>
                </a:solidFill>
                <a:cs typeface="mohammad bold art 1" pitchFamily="2" charset="-78"/>
              </a:rPr>
              <a:t> </a:t>
            </a:r>
            <a:endParaRPr lang="ar-KW" sz="2800" b="1" dirty="0" smtClean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5212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7" y="151779"/>
            <a:ext cx="569701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3) هل توجد عوائق تواجه الشركات في دولة الكويت لتطبيق نظام التصويت التراكمي 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r>
              <a:rPr lang="en-US" sz="22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924115"/>
            <a:ext cx="7802690" cy="855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7153" y="3349889"/>
            <a:ext cx="7394638" cy="8903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3811" y="4790152"/>
            <a:ext cx="7840409" cy="7966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0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145316"/>
            <a:ext cx="5588893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4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ما هو تأثير تطبيق نظام التصويت التراكمي على مصالح كبار المساهمين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982950"/>
            <a:ext cx="8220626" cy="3110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-إيجابي</a:t>
            </a:r>
            <a:r>
              <a:rPr lang="ar-KW" sz="2400" dirty="0">
                <a:cs typeface="mohammad bold art 1" pitchFamily="2" charset="-78"/>
              </a:rPr>
              <a:t>: </a:t>
            </a:r>
            <a:endParaRPr lang="ar-KW" sz="2400" dirty="0" smtClean="0">
              <a:cs typeface="mohammad bold art 1" pitchFamily="2" charset="-78"/>
            </a:endParaRPr>
          </a:p>
          <a:p>
            <a:pPr marL="174625" indent="-174625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عدالة </a:t>
            </a:r>
            <a:r>
              <a:rPr lang="ar-KW" sz="2400" dirty="0" smtClean="0">
                <a:cs typeface="mohammad bold art 1" pitchFamily="2" charset="-78"/>
              </a:rPr>
              <a:t>ونزاهة وشفافية.</a:t>
            </a:r>
          </a:p>
          <a:p>
            <a:pPr marL="174625" indent="-174625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تمثيل أكبر </a:t>
            </a:r>
            <a:r>
              <a:rPr lang="ar-KW" sz="2400" dirty="0" smtClean="0">
                <a:cs typeface="mohammad bold art 1" pitchFamily="2" charset="-78"/>
              </a:rPr>
              <a:t>للأقلية.</a:t>
            </a:r>
            <a:endParaRPr lang="en-US" sz="2400" dirty="0" smtClean="0">
              <a:cs typeface="mohammad bold art 1" pitchFamily="2" charset="-78"/>
            </a:endParaRPr>
          </a:p>
          <a:p>
            <a:pPr marL="174625" indent="-174625" algn="r" rtl="1">
              <a:buFont typeface="+mj-lt"/>
              <a:buAutoNum type="arabicPeriod"/>
            </a:pPr>
            <a:endParaRPr lang="en-US" sz="2400" dirty="0">
              <a:cs typeface="mohammad bold art 1" pitchFamily="2" charset="-78"/>
            </a:endParaRPr>
          </a:p>
          <a:p>
            <a:pPr algn="just" rtl="1"/>
            <a:r>
              <a:rPr lang="ar-KW" sz="2400" dirty="0">
                <a:cs typeface="mohammad bold art 1" pitchFamily="2" charset="-78"/>
              </a:rPr>
              <a:t>-لا يوجد تأثير: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وجود ممثل للأقلية بالمجلس لا يعني بالضرورة التأثير في عملية صنع القرار حيث أن القرار يتم اتخاذه بموافقة أغلبية أعضاء مجلس الإدارة والذين هم في العادة ممثلين لكبار الملاك.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لن يكون هناك فرق بآلية التصويت نظرا لطبيعة السوق الكويتي.</a:t>
            </a:r>
            <a:endParaRPr lang="en-US" sz="2400" dirty="0">
              <a:cs typeface="mohammad bold art 1" pitchFamily="2" charset="-78"/>
            </a:endParaRP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-سلبي: 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فقدان سيطرة كبار المساهمين على القرارات المتخذة في </a:t>
            </a:r>
            <a:r>
              <a:rPr lang="ar-KW" sz="2400" dirty="0" smtClean="0">
                <a:cs typeface="mohammad bold art 1" pitchFamily="2" charset="-78"/>
              </a:rPr>
              <a:t>الشركة.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التصويت التراكمي قد يأتي بأشخاص عديمي اختصاص وبالتالي يؤدي إلى عدم تجانس بالمجلس وصعوبة في اتخاذ </a:t>
            </a:r>
            <a:r>
              <a:rPr lang="ar-KW" sz="2400" dirty="0" smtClean="0">
                <a:cs typeface="mohammad bold art 1" pitchFamily="2" charset="-78"/>
              </a:rPr>
              <a:t>القرارات.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وجود أعضاء </a:t>
            </a:r>
            <a:r>
              <a:rPr lang="ar-KW" sz="2400" dirty="0">
                <a:cs typeface="mohammad bold art 1" pitchFamily="2" charset="-78"/>
              </a:rPr>
              <a:t>يرغبون </a:t>
            </a:r>
            <a:r>
              <a:rPr lang="ar-KW" sz="2400" dirty="0" smtClean="0">
                <a:cs typeface="mohammad bold art 1" pitchFamily="2" charset="-78"/>
              </a:rPr>
              <a:t>تغليب </a:t>
            </a:r>
            <a:r>
              <a:rPr lang="ar-KW" sz="2400" dirty="0">
                <a:cs typeface="mohammad bold art 1" pitchFamily="2" charset="-78"/>
              </a:rPr>
              <a:t>مصالح الأقليات (باعتبارها الأفضل من وجهة نظرهم) دون النظر إلي المصلحة العامة لمجموع المساهمين والتي يمثلها في الغالب كبار المساهمين سواء من حيث عدد الأسهم أو </a:t>
            </a:r>
            <a:r>
              <a:rPr lang="ar-KW" sz="2400" dirty="0" smtClean="0">
                <a:cs typeface="mohammad bold art 1" pitchFamily="2" charset="-78"/>
              </a:rPr>
              <a:t>قيمتها.</a:t>
            </a:r>
          </a:p>
          <a:p>
            <a:pPr marL="174625" indent="-174625" algn="just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عدم تقبل كبار المساهمين </a:t>
            </a:r>
            <a:r>
              <a:rPr lang="ar-KW" sz="2400" dirty="0" smtClean="0">
                <a:cs typeface="mohammad bold art 1" pitchFamily="2" charset="-78"/>
              </a:rPr>
              <a:t>دخول </a:t>
            </a:r>
            <a:r>
              <a:rPr lang="ar-KW" sz="2400" dirty="0">
                <a:cs typeface="mohammad bold art 1" pitchFamily="2" charset="-78"/>
              </a:rPr>
              <a:t>ممثل للأقلية قد يعارض </a:t>
            </a:r>
            <a:r>
              <a:rPr lang="ar-KW" sz="2400" dirty="0" smtClean="0">
                <a:cs typeface="mohammad bold art 1" pitchFamily="2" charset="-78"/>
              </a:rPr>
              <a:t>توجهاتهم.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1609920"/>
            <a:ext cx="7029450" cy="13121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7" y="151779"/>
            <a:ext cx="5445893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300" b="1" dirty="0">
                <a:solidFill>
                  <a:schemeClr val="tx2"/>
                </a:solidFill>
                <a:cs typeface="mohammad bold art 1" pitchFamily="2" charset="-78"/>
              </a:rPr>
              <a:t>4) ما هو تأثير تطبيق نظام التصويت التراكمي على مصالح كبار المساهمين </a:t>
            </a:r>
            <a:r>
              <a:rPr lang="ar-KW" sz="23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r>
              <a:rPr lang="en-US" sz="23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ar-KW" sz="23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3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031" y="1818806"/>
            <a:ext cx="6000750" cy="11201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0905" y="3295625"/>
            <a:ext cx="6238875" cy="1057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67620" y="4818087"/>
            <a:ext cx="5591175" cy="11525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362" y="58894"/>
            <a:ext cx="533893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  <a:cs typeface="mohammad bold art 1" pitchFamily="2" charset="-78"/>
              </a:rPr>
              <a:t>5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هل تفضل استخدام نظام التصويت التراكمي أو نظام التصويت العادي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708920"/>
            <a:ext cx="8220626" cy="344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 أفضل </a:t>
            </a:r>
            <a:r>
              <a:rPr lang="ar-KW" sz="2400" dirty="0">
                <a:cs typeface="mohammad bold art 1" pitchFamily="2" charset="-78"/>
              </a:rPr>
              <a:t>نظام التصويت التراكمي: </a:t>
            </a:r>
            <a:endParaRPr lang="ar-KW" sz="2400" dirty="0" smtClean="0">
              <a:cs typeface="mohammad bold art 1" pitchFamily="2" charset="-78"/>
            </a:endParaRP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أفضل لحقوق الأقلية وصغار </a:t>
            </a:r>
            <a:r>
              <a:rPr lang="ar-KW" sz="2400" dirty="0" smtClean="0">
                <a:cs typeface="mohammad bold art 1" pitchFamily="2" charset="-78"/>
              </a:rPr>
              <a:t>المساهمين.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المساواة </a:t>
            </a:r>
            <a:r>
              <a:rPr lang="ar-KW" sz="2400" dirty="0" smtClean="0">
                <a:cs typeface="mohammad bold art 1" pitchFamily="2" charset="-78"/>
              </a:rPr>
              <a:t>والعدالة.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الحد من هيمنة كبار </a:t>
            </a:r>
            <a:r>
              <a:rPr lang="ar-KW" sz="2400" dirty="0">
                <a:cs typeface="mohammad bold art 1" pitchFamily="2" charset="-78"/>
              </a:rPr>
              <a:t>المساهمين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-أفضل </a:t>
            </a:r>
            <a:r>
              <a:rPr lang="ar-KW" sz="2400" dirty="0">
                <a:cs typeface="mohammad bold art 1" pitchFamily="2" charset="-78"/>
              </a:rPr>
              <a:t>نظام التصويت </a:t>
            </a:r>
            <a:r>
              <a:rPr lang="ar-KW" sz="2400" dirty="0" smtClean="0">
                <a:cs typeface="mohammad bold art 1" pitchFamily="2" charset="-78"/>
              </a:rPr>
              <a:t>العادي: 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أفضل لحقوق كبار </a:t>
            </a:r>
            <a:r>
              <a:rPr lang="ar-KW" sz="2400" dirty="0" smtClean="0">
                <a:cs typeface="mohammad bold art 1" pitchFamily="2" charset="-78"/>
              </a:rPr>
              <a:t>المساهمين.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الخيار الأفضل في السوق المحلي </a:t>
            </a:r>
            <a:r>
              <a:rPr lang="ar-KW" sz="2400" dirty="0" smtClean="0">
                <a:cs typeface="mohammad bold art 1" pitchFamily="2" charset="-78"/>
              </a:rPr>
              <a:t>الحالي.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استقرار مجلس </a:t>
            </a:r>
            <a:r>
              <a:rPr lang="ar-KW" sz="2400" dirty="0" smtClean="0">
                <a:cs typeface="mohammad bold art 1" pitchFamily="2" charset="-78"/>
              </a:rPr>
              <a:t>الإدارة.</a:t>
            </a:r>
            <a:endParaRPr lang="ar-KW" sz="2400" dirty="0">
              <a:cs typeface="mohammad bold art 1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484784"/>
            <a:ext cx="8858250" cy="8858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09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4356" y="151779"/>
            <a:ext cx="5044108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5) هل تفضل استخدام نظام التصويت التراكمي أو نظام التصويت العادي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r>
              <a:rPr lang="en-US" sz="22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942829"/>
            <a:ext cx="8858250" cy="885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3272873"/>
            <a:ext cx="7200800" cy="9482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077455"/>
            <a:ext cx="9127504" cy="94297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1046" y="43773"/>
            <a:ext cx="5264323" cy="1301006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6</a:t>
            </a:r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) هل يعتبر نظام التصويت التراكمي من الأدوات الفعّالة لحماية  حقوق صغار المساهمين (حقوق الأقلية)؟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982950"/>
            <a:ext cx="8220626" cy="3095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 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يتيح </a:t>
            </a:r>
            <a:r>
              <a:rPr lang="ar-KW" sz="2400" dirty="0">
                <a:cs typeface="mohammad bold art 1" pitchFamily="2" charset="-78"/>
              </a:rPr>
              <a:t>لصغار المساهمين </a:t>
            </a:r>
            <a:r>
              <a:rPr lang="ar-KW" sz="2400" dirty="0" smtClean="0">
                <a:cs typeface="mohammad bold art 1" pitchFamily="2" charset="-78"/>
              </a:rPr>
              <a:t>إيصال </a:t>
            </a:r>
            <a:r>
              <a:rPr lang="ar-KW" sz="2400" dirty="0">
                <a:cs typeface="mohammad bold art 1" pitchFamily="2" charset="-78"/>
              </a:rPr>
              <a:t>من يمثلهم </a:t>
            </a:r>
            <a:r>
              <a:rPr lang="ar-KW" sz="2400" dirty="0" smtClean="0">
                <a:cs typeface="mohammad bold art 1" pitchFamily="2" charset="-78"/>
              </a:rPr>
              <a:t>في مجلس الإدارة والمشاركة بالقرار.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 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قرارات مجلس الإدارة تتخذ </a:t>
            </a:r>
            <a:r>
              <a:rPr lang="ar-KW" sz="2400" dirty="0" smtClean="0">
                <a:cs typeface="mohammad bold art 1" pitchFamily="2" charset="-78"/>
              </a:rPr>
              <a:t>بالأغلبية.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وجود وتطبيق قواعد الحوكمة كافية لحماية حقوق </a:t>
            </a:r>
            <a:r>
              <a:rPr lang="ar-KW" sz="2400" dirty="0" smtClean="0">
                <a:cs typeface="mohammad bold art 1" pitchFamily="2" charset="-78"/>
              </a:rPr>
              <a:t>الأقلية.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75" y="1844824"/>
            <a:ext cx="8934450" cy="809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51779"/>
            <a:ext cx="5544616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6) هل يعتبر نظام التصويت التراكمي من الأدوات الفعّالة لحماية  حقوق صغار المساهمين (حقوق الأقلية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)؟</a:t>
            </a:r>
            <a:r>
              <a:rPr lang="en-US" sz="22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75" y="1844824"/>
            <a:ext cx="8934450" cy="809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3365922"/>
            <a:ext cx="7572375" cy="7429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941168"/>
            <a:ext cx="8985573" cy="8953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0468" y="274638"/>
            <a:ext cx="5336331" cy="791933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7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هل آلية التصويت عن بعد باستخدام وسائل الاتصال الحديثة تساهم في تفعيل نظام التصويت التراكمي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991528"/>
            <a:ext cx="8220626" cy="3162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 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سهولة وسرعة </a:t>
            </a:r>
            <a:r>
              <a:rPr lang="ar-KW" sz="2400" dirty="0" smtClean="0">
                <a:cs typeface="mohammad bold art 1" pitchFamily="2" charset="-78"/>
              </a:rPr>
              <a:t>عملية التصويت.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تغطية أكبر شريحة من المساهمين.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توفير </a:t>
            </a:r>
            <a:r>
              <a:rPr lang="ar-KW" sz="2400" dirty="0" smtClean="0">
                <a:cs typeface="mohammad bold art 1" pitchFamily="2" charset="-78"/>
              </a:rPr>
              <a:t>الجهد والتكاليف.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 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المخاطر </a:t>
            </a:r>
            <a:r>
              <a:rPr lang="ar-KW" sz="2400" dirty="0" err="1" smtClean="0">
                <a:cs typeface="mohammad bold art 1" pitchFamily="2" charset="-78"/>
              </a:rPr>
              <a:t>السبرانية</a:t>
            </a:r>
            <a:r>
              <a:rPr lang="ar-KW" sz="2400" dirty="0" smtClean="0">
                <a:cs typeface="mohammad bold art 1" pitchFamily="2" charset="-78"/>
              </a:rPr>
              <a:t> (</a:t>
            </a:r>
            <a:r>
              <a:rPr lang="en-US" sz="2400" dirty="0" smtClean="0">
                <a:cs typeface="mohammad bold art 1" pitchFamily="2" charset="-78"/>
              </a:rPr>
              <a:t>Cyber </a:t>
            </a:r>
            <a:r>
              <a:rPr lang="en-US" sz="2400" dirty="0">
                <a:cs typeface="mohammad bold art 1" pitchFamily="2" charset="-78"/>
              </a:rPr>
              <a:t>R</a:t>
            </a:r>
            <a:r>
              <a:rPr lang="en-US" sz="2400" dirty="0" smtClean="0">
                <a:cs typeface="mohammad bold art 1" pitchFamily="2" charset="-78"/>
              </a:rPr>
              <a:t>isks</a:t>
            </a:r>
            <a:r>
              <a:rPr lang="ar-KW" sz="2400" dirty="0" smtClean="0">
                <a:cs typeface="mohammad bold art 1" pitchFamily="2" charset="-78"/>
              </a:rPr>
              <a:t>).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الحاجة إلى تشريعات جديدة.</a:t>
            </a:r>
          </a:p>
          <a:p>
            <a:pPr marL="285750" indent="-2857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عدم وجود تأثير </a:t>
            </a:r>
            <a:r>
              <a:rPr lang="ar-KW" sz="2400" dirty="0">
                <a:cs typeface="mohammad bold art 1" pitchFamily="2" charset="-78"/>
              </a:rPr>
              <a:t>واضح على </a:t>
            </a:r>
            <a:r>
              <a:rPr lang="ar-KW" sz="2400" dirty="0" smtClean="0">
                <a:cs typeface="mohammad bold art 1" pitchFamily="2" charset="-78"/>
              </a:rPr>
              <a:t>عملية التصويت.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700807"/>
            <a:ext cx="8731472" cy="9447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51779"/>
            <a:ext cx="5400600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7) هل آلية التصويت عن بعد باستخدام وسائل الاتصال الحديثة تساهم في تفعيل نظام التصويت التراكمي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r>
              <a:rPr lang="en-US" sz="22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16" y="1836143"/>
            <a:ext cx="8731472" cy="9447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3313131"/>
            <a:ext cx="7857255" cy="7396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2863" y="5002892"/>
            <a:ext cx="7458075" cy="7429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3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151779"/>
            <a:ext cx="5472608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8) هل مساهمي الشركات بشكل عام وصغار المساهمين (الأقلية) بشكل خاص بحاجة إلى المزيد من التوعية بنظام التصويت التراكمي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67968"/>
            <a:ext cx="9150287" cy="9549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56992"/>
            <a:ext cx="9144000" cy="6966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5002892"/>
            <a:ext cx="8906544" cy="6236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4000" dirty="0" smtClean="0">
                <a:solidFill>
                  <a:schemeClr val="tx2"/>
                </a:solidFill>
                <a:cs typeface="mohammad bold art 1" pitchFamily="2" charset="-78"/>
              </a:rPr>
              <a:t>نبذة</a:t>
            </a:r>
            <a:endParaRPr lang="en-US" sz="40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0393"/>
            <a:ext cx="8229600" cy="4745375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KW" sz="2800" dirty="0">
                <a:cs typeface="mohammad bold art 1" pitchFamily="2" charset="-78"/>
              </a:rPr>
              <a:t>يهدف الاستبيان للاطلاع على أراء المعنيين بنشاط الأوراق المالية بنظام التصويت التراكمي ومدى مواءمة تطبيقه في السوق المحلي.</a:t>
            </a:r>
            <a:endParaRPr lang="ar-KW" sz="2800" dirty="0" smtClean="0">
              <a:latin typeface="+mj-lt"/>
              <a:ea typeface="+mj-ea"/>
              <a:cs typeface="mohammad bold art 1" pitchFamily="2" charset="-78"/>
            </a:endParaRPr>
          </a:p>
          <a:p>
            <a:pPr marL="0" indent="0" algn="just" rtl="1">
              <a:buNone/>
            </a:pPr>
            <a:endParaRPr lang="ar-KW" sz="2800" dirty="0">
              <a:latin typeface="+mj-lt"/>
              <a:ea typeface="+mj-ea"/>
              <a:cs typeface="mohammad bold art 1" pitchFamily="2" charset="-78"/>
            </a:endParaRPr>
          </a:p>
          <a:p>
            <a:pPr marL="0" indent="0" algn="just" rtl="1">
              <a:buNone/>
            </a:pPr>
            <a:r>
              <a:rPr lang="ar-KW" sz="2800" dirty="0" smtClean="0">
                <a:latin typeface="+mj-lt"/>
                <a:ea typeface="+mj-ea"/>
                <a:cs typeface="mohammad bold art 1" pitchFamily="2" charset="-78"/>
              </a:rPr>
              <a:t>تم طرح استبيان</a:t>
            </a:r>
            <a:r>
              <a:rPr lang="en-US" sz="2800" dirty="0" smtClean="0">
                <a:latin typeface="+mj-lt"/>
                <a:ea typeface="+mj-ea"/>
                <a:cs typeface="mohammad bold art 1" pitchFamily="2" charset="-78"/>
              </a:rPr>
              <a:t> </a:t>
            </a:r>
            <a:r>
              <a:rPr lang="ar-KW" sz="2800" dirty="0" smtClean="0">
                <a:latin typeface="+mj-lt"/>
                <a:ea typeface="+mj-ea"/>
                <a:cs typeface="mohammad bold art 1" pitchFamily="2" charset="-78"/>
              </a:rPr>
              <a:t>حول التصويت التراكمي على الموقع الرسمـي لـلـهيـئـة فـي تـاريـخ 21-1-2018 لمدة أسبوعين</a:t>
            </a:r>
          </a:p>
          <a:p>
            <a:pPr marL="0" indent="0" algn="r" rtl="1">
              <a:buNone/>
            </a:pPr>
            <a:r>
              <a:rPr lang="ar-KW" sz="2800" dirty="0" smtClean="0">
                <a:latin typeface="+mj-lt"/>
                <a:ea typeface="+mj-ea"/>
                <a:cs typeface="mohammad bold art 1" pitchFamily="2" charset="-78"/>
              </a:rPr>
              <a:t> تنتهي في3-2-2018</a:t>
            </a:r>
            <a:r>
              <a:rPr lang="en-US" sz="2800" dirty="0" smtClean="0">
                <a:latin typeface="+mj-lt"/>
                <a:ea typeface="+mj-ea"/>
                <a:cs typeface="mohammad bold art 1" pitchFamily="2" charset="-78"/>
              </a:rPr>
              <a:t>.</a:t>
            </a:r>
            <a:endParaRPr lang="ar-KW" sz="2800" dirty="0" smtClean="0">
              <a:latin typeface="+mj-lt"/>
              <a:ea typeface="+mj-ea"/>
              <a:cs typeface="mohammad bold art 1" pitchFamily="2" charset="-78"/>
            </a:endParaRPr>
          </a:p>
          <a:p>
            <a:pPr marL="0" indent="0" algn="r" rtl="1">
              <a:buNone/>
            </a:pPr>
            <a:endParaRPr lang="ar-KW" sz="2800" dirty="0">
              <a:latin typeface="+mj-lt"/>
              <a:ea typeface="+mj-ea"/>
              <a:cs typeface="mohammad bold art 1" pitchFamily="2" charset="-78"/>
            </a:endParaRPr>
          </a:p>
          <a:p>
            <a:pPr marL="0" indent="0" algn="r" rtl="1">
              <a:buNone/>
            </a:pPr>
            <a:r>
              <a:rPr lang="ar-SA" sz="2800" dirty="0">
                <a:cs typeface="mohammad bold art 1" pitchFamily="2" charset="-78"/>
              </a:rPr>
              <a:t/>
            </a:r>
            <a:br>
              <a:rPr lang="ar-SA" sz="2800" dirty="0">
                <a:cs typeface="mohammad bold art 1" pitchFamily="2" charset="-78"/>
              </a:rPr>
            </a:b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05944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6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274638"/>
            <a:ext cx="5122911" cy="888897"/>
          </a:xfrm>
        </p:spPr>
        <p:txBody>
          <a:bodyPr>
            <a:noAutofit/>
          </a:bodyPr>
          <a:lstStyle/>
          <a:p>
            <a:pPr algn="r" rtl="1"/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9</a:t>
            </a:r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) ما هي وسائل التوعية المناسبة  لنشر أهمية وكيفية تطبيق نظام التصويت التراكمي بين كافة الأطراف ذات العلاقة؟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90" y="1380788"/>
            <a:ext cx="8865965" cy="47583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51779"/>
            <a:ext cx="5544616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10) هل يعد تطبيق نظام التصويت التراكمي أحد السمات الجاذبة لرؤوس الأموال للاستثمار في الشركات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469" y="1806806"/>
            <a:ext cx="8752237" cy="9344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824" y="3320019"/>
            <a:ext cx="6067425" cy="723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04" y="4941168"/>
            <a:ext cx="8928992" cy="8382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6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9579" y="110014"/>
            <a:ext cx="5410943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11</a:t>
            </a:r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) هل يعد تطبيق نظام التصويت التراكمي أحد السمات المحفزة للمستثمر المؤسسي للاستثمار في الشركات ؟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842652"/>
            <a:ext cx="8220626" cy="3295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 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حماية حقوق الأقلية.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تعزيز المشاركة في اتخاذ القرار والشفافية.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تعزيز الثقة.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إرساء مبدأ العدالة والمساواة بين المساهمين.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الحد </a:t>
            </a:r>
            <a:r>
              <a:rPr lang="ar-KW" sz="2400" dirty="0">
                <a:cs typeface="mohammad bold art 1" pitchFamily="2" charset="-78"/>
              </a:rPr>
              <a:t>من هيمنة (احتكار) كبار المساهمين.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 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ليست له علاقة، بنظام التصويت التراكمي، حيث </a:t>
            </a:r>
            <a:r>
              <a:rPr lang="ar-KW" sz="2400" dirty="0" smtClean="0">
                <a:cs typeface="mohammad bold art 1" pitchFamily="2" charset="-78"/>
              </a:rPr>
              <a:t>أن سبب </a:t>
            </a:r>
            <a:r>
              <a:rPr lang="ar-KW" sz="2400" dirty="0">
                <a:cs typeface="mohammad bold art 1" pitchFamily="2" charset="-78"/>
              </a:rPr>
              <a:t>الاستثمار </a:t>
            </a:r>
            <a:r>
              <a:rPr lang="ar-KW" sz="2400" dirty="0" smtClean="0">
                <a:cs typeface="mohammad bold art 1" pitchFamily="2" charset="-78"/>
              </a:rPr>
              <a:t>مبني </a:t>
            </a:r>
            <a:r>
              <a:rPr lang="ar-KW" sz="2400" dirty="0">
                <a:cs typeface="mohammad bold art 1" pitchFamily="2" charset="-78"/>
              </a:rPr>
              <a:t>على سمعة الشركة </a:t>
            </a:r>
            <a:r>
              <a:rPr lang="ar-KW" sz="2400" dirty="0" smtClean="0">
                <a:cs typeface="mohammad bold art 1" pitchFamily="2" charset="-78"/>
              </a:rPr>
              <a:t>وتطبيقها لنظام </a:t>
            </a:r>
            <a:r>
              <a:rPr lang="ar-KW" sz="2400" dirty="0">
                <a:cs typeface="mohammad bold art 1" pitchFamily="2" charset="-78"/>
              </a:rPr>
              <a:t>حوكمة سليم </a:t>
            </a:r>
            <a:r>
              <a:rPr lang="ar-KW" sz="2400" dirty="0" smtClean="0">
                <a:cs typeface="mohammad bold art 1" pitchFamily="2" charset="-78"/>
              </a:rPr>
              <a:t>وأداءها ومعدل </a:t>
            </a:r>
            <a:r>
              <a:rPr lang="ar-KW" sz="2400" dirty="0">
                <a:cs typeface="mohammad bold art 1" pitchFamily="2" charset="-78"/>
              </a:rPr>
              <a:t>سيولة السهم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قد يكون هناك عدم ثقة  من قبل المستثمر المؤسسي بخبرات صغار الملاك على اتخاذ القرار، وتكون ثقته في كبار الملاك مع المحافظة على مجلس إدارة متجانس من قبلهم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تتعارض مع مصالح المستثمر الأجنبي في حال رغبته في السيطرة على الشركة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62" y="1772816"/>
            <a:ext cx="8067675" cy="8858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151779"/>
            <a:ext cx="5472608" cy="1143000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11) هل يعد تطبيق نظام التصويت التراكمي أحد السمات المحفزة للمستثمر المؤسسي للاستثمار في الشركات ؟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 (تابع)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62" y="1772816"/>
            <a:ext cx="8362701" cy="885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7744" y="3390237"/>
            <a:ext cx="6745986" cy="7231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630" y="4987159"/>
            <a:ext cx="8324850" cy="7334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662" y="68743"/>
            <a:ext cx="5392886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12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هل يعود تطبيق نظام التصويت التراكمي بالنفع على مساهمي الشركة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842652"/>
            <a:ext cx="8220626" cy="322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 نعم: 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تنوع في </a:t>
            </a:r>
            <a:r>
              <a:rPr lang="ar-KW" sz="2400" dirty="0" smtClean="0">
                <a:cs typeface="mohammad bold art 1" pitchFamily="2" charset="-78"/>
              </a:rPr>
              <a:t>تشكيل </a:t>
            </a:r>
            <a:r>
              <a:rPr lang="ar-KW" sz="2400" dirty="0">
                <a:cs typeface="mohammad bold art 1" pitchFamily="2" charset="-78"/>
              </a:rPr>
              <a:t>المجلس وزيادة في </a:t>
            </a:r>
            <a:r>
              <a:rPr lang="ar-KW" sz="2400" dirty="0" smtClean="0">
                <a:cs typeface="mohammad bold art 1" pitchFamily="2" charset="-78"/>
              </a:rPr>
              <a:t>الرقابة.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تعزيز العدالة </a:t>
            </a:r>
            <a:r>
              <a:rPr lang="ar-KW" sz="2400" dirty="0">
                <a:cs typeface="mohammad bold art 1" pitchFamily="2" charset="-78"/>
              </a:rPr>
              <a:t>والشفافية </a:t>
            </a:r>
            <a:r>
              <a:rPr lang="ar-KW" sz="2400" dirty="0" smtClean="0">
                <a:cs typeface="mohammad bold art 1" pitchFamily="2" charset="-78"/>
              </a:rPr>
              <a:t>والنزاهة.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تفعيل ا</a:t>
            </a:r>
            <a:r>
              <a:rPr lang="ar-KW" sz="2400" dirty="0" smtClean="0">
                <a:cs typeface="mohammad bold art 1" pitchFamily="2" charset="-78"/>
              </a:rPr>
              <a:t>لحوكمة.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منع </a:t>
            </a:r>
            <a:r>
              <a:rPr lang="ar-KW" sz="2400" dirty="0" smtClean="0">
                <a:cs typeface="mohammad bold art 1" pitchFamily="2" charset="-78"/>
              </a:rPr>
              <a:t>استئثار </a:t>
            </a:r>
            <a:r>
              <a:rPr lang="ar-KW" sz="2400" dirty="0">
                <a:cs typeface="mohammad bold art 1" pitchFamily="2" charset="-78"/>
              </a:rPr>
              <a:t>كبار المساهمين </a:t>
            </a:r>
            <a:r>
              <a:rPr lang="ar-KW" sz="2400" dirty="0" smtClean="0">
                <a:cs typeface="mohammad bold art 1" pitchFamily="2" charset="-78"/>
              </a:rPr>
              <a:t>باتخاذ القرار.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 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قد ينتج عنه تشكيل مجلس إدارة غير متوازن و يفتقر للكفاءة في بعض </a:t>
            </a:r>
            <a:r>
              <a:rPr lang="ar-KW" sz="2400" dirty="0" smtClean="0">
                <a:cs typeface="mohammad bold art 1" pitchFamily="2" charset="-78"/>
              </a:rPr>
              <a:t>الأحيان.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عائق للاستثمار والتوسع في أنشطة </a:t>
            </a:r>
            <a:r>
              <a:rPr lang="ar-KW" sz="2400" dirty="0" smtClean="0">
                <a:cs typeface="mohammad bold art 1" pitchFamily="2" charset="-78"/>
              </a:rPr>
              <a:t>الشركة.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لا يوجد </a:t>
            </a:r>
            <a:r>
              <a:rPr lang="ar-KW" sz="2400" dirty="0">
                <a:cs typeface="mohammad bold art 1" pitchFamily="2" charset="-78"/>
              </a:rPr>
              <a:t>نفع حيث أن القرار لايزال مع الأغلبية وهم كبار </a:t>
            </a:r>
            <a:r>
              <a:rPr lang="ar-KW" sz="2400" dirty="0" smtClean="0">
                <a:cs typeface="mohammad bold art 1" pitchFamily="2" charset="-78"/>
              </a:rPr>
              <a:t>المساهمين.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1844824"/>
            <a:ext cx="8343900" cy="8286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151779"/>
            <a:ext cx="5472608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12) هل يعود تطبيق نظام التصويت التراكمي بالنفع على مساهمي الشركة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 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1844824"/>
            <a:ext cx="8343900" cy="828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1" y="5002892"/>
            <a:ext cx="8543081" cy="781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1366" y="3456537"/>
            <a:ext cx="6681121" cy="7456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2025" y="122776"/>
            <a:ext cx="5264323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13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هل يشكل تطبيق نظام التصويت التراكمي قيمة مضافة للسوق المحلي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842652"/>
            <a:ext cx="8220626" cy="3308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 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عامل جذب </a:t>
            </a:r>
            <a:r>
              <a:rPr lang="ar-KW" sz="2400" dirty="0">
                <a:cs typeface="mohammad bold art 1" pitchFamily="2" charset="-78"/>
              </a:rPr>
              <a:t>ل</a:t>
            </a:r>
            <a:r>
              <a:rPr lang="ar-KW" sz="2400" dirty="0" smtClean="0">
                <a:cs typeface="mohammad bold art 1" pitchFamily="2" charset="-78"/>
              </a:rPr>
              <a:t>لمستثمرين.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تعزيز تطبيقات الحوكمة.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القيمة المضافة للسوق تكون من خلال زيادة </a:t>
            </a:r>
            <a:r>
              <a:rPr lang="ar-KW" sz="2400" dirty="0">
                <a:cs typeface="mohammad bold art 1" pitchFamily="2" charset="-78"/>
              </a:rPr>
              <a:t>السيولة و </a:t>
            </a:r>
            <a:r>
              <a:rPr lang="ar-KW" sz="2400" dirty="0" smtClean="0">
                <a:cs typeface="mohammad bold art 1" pitchFamily="2" charset="-78"/>
              </a:rPr>
              <a:t>قدرة </a:t>
            </a:r>
            <a:r>
              <a:rPr lang="ar-KW" sz="2400" dirty="0">
                <a:cs typeface="mohammad bold art 1" pitchFamily="2" charset="-78"/>
              </a:rPr>
              <a:t>الشركة في تحقيق </a:t>
            </a:r>
            <a:r>
              <a:rPr lang="ar-KW" sz="2400" dirty="0" smtClean="0">
                <a:cs typeface="mohammad bold art 1" pitchFamily="2" charset="-78"/>
              </a:rPr>
              <a:t>الربحية، وليس تطبيق نظام التصويت التراكمي.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يؤدي إلى نزوح </a:t>
            </a:r>
            <a:r>
              <a:rPr lang="ar-KW" sz="2400" dirty="0">
                <a:cs typeface="mohammad bold art 1" pitchFamily="2" charset="-78"/>
              </a:rPr>
              <a:t>كبار </a:t>
            </a:r>
            <a:r>
              <a:rPr lang="ar-KW" sz="2400" dirty="0" smtClean="0">
                <a:cs typeface="mohammad bold art 1" pitchFamily="2" charset="-78"/>
              </a:rPr>
              <a:t>المستثمرين.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يخلق </a:t>
            </a:r>
            <a:r>
              <a:rPr lang="ar-KW" sz="2400" dirty="0">
                <a:cs typeface="mohammad bold art 1" pitchFamily="2" charset="-78"/>
              </a:rPr>
              <a:t>عدم تجانس بين أعضاء </a:t>
            </a:r>
            <a:r>
              <a:rPr lang="ar-KW" sz="2400" dirty="0" smtClean="0">
                <a:cs typeface="mohammad bold art 1" pitchFamily="2" charset="-78"/>
              </a:rPr>
              <a:t>مجلس الإدارة.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5" y="1916832"/>
            <a:ext cx="8629650" cy="847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0468" y="151779"/>
            <a:ext cx="5397996" cy="1143000"/>
          </a:xfrm>
        </p:spPr>
        <p:txBody>
          <a:bodyPr>
            <a:normAutofit/>
          </a:bodyPr>
          <a:lstStyle/>
          <a:p>
            <a:pPr algn="just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13) هل يشكل تطبيق نظام التصويت التراكمي قيمة مضافة للسوق المحلي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  (تابع)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428" y="1812700"/>
            <a:ext cx="8629650" cy="847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6450" y="3371566"/>
            <a:ext cx="7067550" cy="752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937" y="5015734"/>
            <a:ext cx="8953500" cy="7143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151779"/>
            <a:ext cx="5472608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2200" b="1" dirty="0">
                <a:solidFill>
                  <a:schemeClr val="tx2"/>
                </a:solidFill>
                <a:cs typeface="mohammad bold art 1" pitchFamily="2" charset="-78"/>
              </a:rPr>
              <a:t>14) هل يؤثر نظام التصويت التراكمي في فاعلية اتخاذ القرار في الشركات العائلية </a:t>
            </a:r>
            <a:r>
              <a:rPr lang="ar-KW" sz="2200" b="1" dirty="0" smtClean="0">
                <a:solidFill>
                  <a:schemeClr val="tx2"/>
                </a:solidFill>
                <a:cs typeface="mohammad bold art 1" pitchFamily="2" charset="-78"/>
              </a:rPr>
              <a:t>؟ </a:t>
            </a:r>
            <a:endParaRPr lang="en-US" sz="2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540" y="1860253"/>
            <a:ext cx="8417052" cy="9387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1760" y="3487458"/>
            <a:ext cx="6617208" cy="6736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7968" y="5027801"/>
            <a:ext cx="8001000" cy="7334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151779"/>
            <a:ext cx="5544616" cy="1143000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15) هل يعزز  نظام التصويت التراكمي من كفاءة اتخاذ القرار في الشركات المملوكة للدولة </a:t>
            </a:r>
            <a:r>
              <a:rPr lang="en-US" sz="2400" b="1" dirty="0" smtClean="0">
                <a:solidFill>
                  <a:schemeClr val="tx2"/>
                </a:solidFill>
                <a:cs typeface="mohammad bold art 1" pitchFamily="2" charset="-78"/>
              </a:rPr>
              <a:t>State</a:t>
            </a:r>
            <a:br>
              <a:rPr lang="en-US" sz="2400" b="1" dirty="0" smtClean="0">
                <a:solidFill>
                  <a:schemeClr val="tx2"/>
                </a:solidFill>
                <a:cs typeface="mohammad bold art 1" pitchFamily="2" charset="-78"/>
              </a:rPr>
            </a:br>
            <a:r>
              <a:rPr lang="en-US" sz="24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r>
              <a:rPr lang="en-US" sz="2400" b="1" dirty="0">
                <a:solidFill>
                  <a:schemeClr val="tx2"/>
                </a:solidFill>
                <a:cs typeface="mohammad bold art 1" pitchFamily="2" charset="-78"/>
              </a:rPr>
              <a:t>owned </a:t>
            </a:r>
            <a:r>
              <a:rPr lang="en-US" sz="2400" b="1" dirty="0" smtClean="0">
                <a:solidFill>
                  <a:schemeClr val="tx2"/>
                </a:solidFill>
                <a:cs typeface="mohammad bold art 1" pitchFamily="2" charset="-78"/>
              </a:rPr>
              <a:t>enterprises؟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 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940845"/>
            <a:ext cx="8574500" cy="8881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6969" y="3332516"/>
            <a:ext cx="6315075" cy="8477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560" y="4943531"/>
            <a:ext cx="8460547" cy="7239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dirty="0" smtClean="0">
                <a:solidFill>
                  <a:schemeClr val="tx2"/>
                </a:solidFill>
                <a:cs typeface="mohammad bold art 1" pitchFamily="2" charset="-78"/>
              </a:rPr>
              <a:t>الجهات المشاركة في الاستبيان</a:t>
            </a:r>
            <a:endParaRPr lang="en-US" sz="32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0393"/>
            <a:ext cx="8229600" cy="474537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KW" sz="2000" dirty="0">
                <a:latin typeface="+mj-lt"/>
                <a:ea typeface="+mj-ea"/>
                <a:cs typeface="mohammad bold art 1" pitchFamily="2" charset="-78"/>
              </a:rPr>
              <a:t>شارك في الاستبيان عدد (110) جهة </a:t>
            </a:r>
            <a:r>
              <a:rPr lang="ar-KW" sz="2000" dirty="0" smtClean="0">
                <a:latin typeface="+mj-lt"/>
                <a:ea typeface="+mj-ea"/>
                <a:cs typeface="mohammad bold art 1" pitchFamily="2" charset="-78"/>
              </a:rPr>
              <a:t>تتوزع على الجهات التالية:</a:t>
            </a:r>
            <a:r>
              <a:rPr lang="ar-SA" sz="2000" dirty="0">
                <a:latin typeface="+mj-lt"/>
                <a:ea typeface="+mj-ea"/>
                <a:cs typeface="mohammad bold art 1" pitchFamily="2" charset="-78"/>
              </a:rPr>
              <a:t/>
            </a:r>
            <a:br>
              <a:rPr lang="ar-SA" sz="2000" dirty="0">
                <a:latin typeface="+mj-lt"/>
                <a:ea typeface="+mj-ea"/>
                <a:cs typeface="mohammad bold art 1" pitchFamily="2" charset="-78"/>
              </a:rPr>
            </a:br>
            <a:endParaRPr lang="ar-KW" sz="2000" dirty="0">
              <a:latin typeface="+mj-lt"/>
              <a:ea typeface="+mj-ea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05944" y="1196752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1786384"/>
            <a:ext cx="5995303" cy="4172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mohammad bold art 1" pitchFamily="2" charset="-78"/>
              </a:rPr>
              <a:t>شــكــراً</a:t>
            </a:r>
            <a:endParaRPr lang="en-GB" sz="6600" dirty="0">
              <a:cs typeface="mohammad bold art 1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5212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420888"/>
            <a:ext cx="6400800" cy="3168352"/>
          </a:xfrm>
        </p:spPr>
        <p:txBody>
          <a:bodyPr>
            <a:normAutofit/>
          </a:bodyPr>
          <a:lstStyle/>
          <a:p>
            <a:pPr rtl="1"/>
            <a:r>
              <a:rPr lang="ar-KW" sz="9600" b="1" dirty="0" smtClean="0">
                <a:solidFill>
                  <a:srgbClr val="1F497D"/>
                </a:solidFill>
                <a:cs typeface="mohammad bold art 1" pitchFamily="2" charset="-78"/>
              </a:rPr>
              <a:t>النتائج</a:t>
            </a:r>
            <a:endParaRPr lang="ar-KW" sz="48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pPr rtl="1"/>
            <a:r>
              <a:rPr lang="ar-KW" sz="3600" b="1" dirty="0" smtClean="0">
                <a:solidFill>
                  <a:srgbClr val="1F497D"/>
                </a:solidFill>
                <a:cs typeface="mohammad bold art 1" pitchFamily="2" charset="-78"/>
              </a:rPr>
              <a:t> </a:t>
            </a:r>
            <a:endParaRPr lang="ar-KW" sz="2800" b="1" dirty="0" smtClean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95212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539" y="151779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1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) هل 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تتفق مع أن يكون نظام التصويت التراكمي 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إلزامياً 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924944"/>
            <a:ext cx="8220626" cy="3095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-أتفق</a:t>
            </a:r>
            <a:r>
              <a:rPr lang="ar-KW" sz="2400" dirty="0">
                <a:cs typeface="mohammad bold art 1" pitchFamily="2" charset="-78"/>
              </a:rPr>
              <a:t>: </a:t>
            </a:r>
            <a:endParaRPr lang="ar-KW" sz="2400" dirty="0" smtClean="0">
              <a:cs typeface="mohammad bold art 1" pitchFamily="2" charset="-78"/>
            </a:endParaRP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حماية </a:t>
            </a:r>
            <a:r>
              <a:rPr lang="ar-KW" sz="2400" dirty="0">
                <a:cs typeface="mohammad bold art 1" pitchFamily="2" charset="-78"/>
              </a:rPr>
              <a:t>حقوق </a:t>
            </a:r>
            <a:r>
              <a:rPr lang="ar-KW" sz="2400" dirty="0" smtClean="0">
                <a:cs typeface="mohammad bold art 1" pitchFamily="2" charset="-78"/>
              </a:rPr>
              <a:t>الأقلية.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تعزيز </a:t>
            </a:r>
            <a:r>
              <a:rPr lang="ar-KW" sz="2400" dirty="0">
                <a:cs typeface="mohammad bold art 1" pitchFamily="2" charset="-78"/>
              </a:rPr>
              <a:t>المشاركة في اتخاذ </a:t>
            </a:r>
            <a:r>
              <a:rPr lang="ar-KW" sz="2400" dirty="0" smtClean="0">
                <a:cs typeface="mohammad bold art 1" pitchFamily="2" charset="-78"/>
              </a:rPr>
              <a:t>القرار والشفافية.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تعزيز الثقة.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إرساء </a:t>
            </a:r>
            <a:r>
              <a:rPr lang="ar-KW" sz="2400" dirty="0">
                <a:cs typeface="mohammad bold art 1" pitchFamily="2" charset="-78"/>
              </a:rPr>
              <a:t>مبدأ العدالة والمساواة بين </a:t>
            </a:r>
            <a:r>
              <a:rPr lang="ar-KW" sz="2400" dirty="0" smtClean="0">
                <a:cs typeface="mohammad bold art 1" pitchFamily="2" charset="-78"/>
              </a:rPr>
              <a:t>المساهمين.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الحد </a:t>
            </a:r>
            <a:r>
              <a:rPr lang="ar-KW" sz="2400" dirty="0">
                <a:cs typeface="mohammad bold art 1" pitchFamily="2" charset="-78"/>
              </a:rPr>
              <a:t>من </a:t>
            </a:r>
            <a:r>
              <a:rPr lang="ar-KW" sz="2400" dirty="0" smtClean="0">
                <a:cs typeface="mohammad bold art 1" pitchFamily="2" charset="-78"/>
              </a:rPr>
              <a:t>هيمنة (</a:t>
            </a:r>
            <a:r>
              <a:rPr lang="ar-KW" sz="2400" dirty="0">
                <a:cs typeface="mohammad bold art 1" pitchFamily="2" charset="-78"/>
              </a:rPr>
              <a:t>احتكار</a:t>
            </a:r>
            <a:r>
              <a:rPr lang="ar-KW" sz="2400" dirty="0" smtClean="0">
                <a:cs typeface="mohammad bold art 1" pitchFamily="2" charset="-78"/>
              </a:rPr>
              <a:t>) </a:t>
            </a:r>
            <a:r>
              <a:rPr lang="ar-KW" sz="2400" dirty="0">
                <a:cs typeface="mohammad bold art 1" pitchFamily="2" charset="-78"/>
              </a:rPr>
              <a:t>كبار </a:t>
            </a:r>
            <a:r>
              <a:rPr lang="ar-KW" sz="2400" dirty="0" smtClean="0">
                <a:cs typeface="mohammad bold art 1" pitchFamily="2" charset="-78"/>
              </a:rPr>
              <a:t>المساهمين.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 </a:t>
            </a:r>
            <a:r>
              <a:rPr lang="ar-KW" sz="2400" dirty="0">
                <a:cs typeface="mohammad bold art 1" pitchFamily="2" charset="-78"/>
              </a:rPr>
              <a:t>أتفق: </a:t>
            </a:r>
            <a:endParaRPr lang="ar-KW" sz="2400" dirty="0" smtClean="0">
              <a:cs typeface="mohammad bold art 1" pitchFamily="2" charset="-78"/>
            </a:endParaRP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سيؤدي إلى خلل </a:t>
            </a:r>
            <a:r>
              <a:rPr lang="ar-KW" sz="2400" dirty="0">
                <a:cs typeface="mohammad bold art 1" pitchFamily="2" charset="-78"/>
              </a:rPr>
              <a:t>في </a:t>
            </a:r>
            <a:r>
              <a:rPr lang="ar-KW" sz="2400" dirty="0" smtClean="0">
                <a:cs typeface="mohammad bold art 1" pitchFamily="2" charset="-78"/>
              </a:rPr>
              <a:t>تشكيل </a:t>
            </a:r>
            <a:r>
              <a:rPr lang="ar-KW" sz="2400" dirty="0">
                <a:cs typeface="mohammad bold art 1" pitchFamily="2" charset="-78"/>
              </a:rPr>
              <a:t>المجلس و سيؤثر على حقوق كبار المساهمين.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هناك شركات شبه عائلية وبالتالي فإن دخول بعض المساهمين الذين قد يملكون عدد بسيط من الأسهم في مجلس الإدارة قد يسبب بعض المعوقات لعمل الشركة.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يجب أن </a:t>
            </a:r>
            <a:r>
              <a:rPr lang="ar-KW" sz="2400" dirty="0" smtClean="0">
                <a:cs typeface="mohammad bold art 1" pitchFamily="2" charset="-78"/>
              </a:rPr>
              <a:t>يكون اختياري.</a:t>
            </a:r>
            <a:endParaRPr lang="ar-KW" sz="2400" dirty="0">
              <a:cs typeface="mohammad bold art 1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723" y="1551370"/>
            <a:ext cx="7829550" cy="10376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539" y="151779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cs typeface="mohammad bold art 1" pitchFamily="2" charset="-78"/>
              </a:rPr>
              <a:t>1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) هل 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تتفق مع أن يكون نظام التصويت التراكمي </a:t>
            </a:r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إلزامياً ؟ (تابع)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805410"/>
            <a:ext cx="7829550" cy="1037654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9201" y="3331758"/>
            <a:ext cx="6936812" cy="9030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8" y="4798463"/>
            <a:ext cx="8800243" cy="8142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192180"/>
            <a:ext cx="5472658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  <a:cs typeface="mohammad bold art 1" pitchFamily="2" charset="-78"/>
              </a:rPr>
              <a:t>2</a:t>
            </a:r>
            <a:r>
              <a:rPr lang="ar-KW" sz="2000" b="1" dirty="0" smtClean="0">
                <a:solidFill>
                  <a:schemeClr val="tx2"/>
                </a:solidFill>
                <a:cs typeface="mohammad bold art 1" pitchFamily="2" charset="-78"/>
              </a:rPr>
              <a:t>) </a:t>
            </a:r>
            <a:r>
              <a:rPr lang="ar-KW" sz="2000" b="1" dirty="0">
                <a:solidFill>
                  <a:schemeClr val="tx2"/>
                </a:solidFill>
                <a:cs typeface="mohammad bold art 1" pitchFamily="2" charset="-78"/>
              </a:rPr>
              <a:t>هل وضع سوق المال الحالي في دولة الكويت مهيأ لتطبيق نظام التصويت التراكمي ؟</a:t>
            </a:r>
            <a:endParaRPr lang="en-US" sz="20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842652"/>
            <a:ext cx="8220626" cy="3140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</a:t>
            </a:r>
            <a:endParaRPr lang="ar-KW" sz="2400" dirty="0">
              <a:cs typeface="mohammad bold art 1" pitchFamily="2" charset="-78"/>
            </a:endParaRP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ضمان </a:t>
            </a:r>
            <a:r>
              <a:rPr lang="ar-KW" sz="2400" dirty="0">
                <a:cs typeface="mohammad bold art 1" pitchFamily="2" charset="-78"/>
              </a:rPr>
              <a:t>التمثيل العادل لحقوق </a:t>
            </a:r>
            <a:r>
              <a:rPr lang="ar-KW" sz="2400" dirty="0" smtClean="0">
                <a:cs typeface="mohammad bold art 1" pitchFamily="2" charset="-78"/>
              </a:rPr>
              <a:t>الأقلية.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السوق مهيأ في ظل التطورات الرقابية الأخيرة.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وعي المستثمرين.</a:t>
            </a: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-لا: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يتطلب مزيد من التوعية لصغار </a:t>
            </a:r>
            <a:r>
              <a:rPr lang="ar-KW" sz="2400" dirty="0" smtClean="0">
                <a:cs typeface="mohammad bold art 1" pitchFamily="2" charset="-78"/>
              </a:rPr>
              <a:t>المستثمرين.</a:t>
            </a:r>
            <a:endParaRPr lang="ar-KW" sz="2400" dirty="0">
              <a:cs typeface="mohammad bold art 1" pitchFamily="2" charset="-78"/>
            </a:endParaRP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يشكل عائق لإدراج </a:t>
            </a:r>
            <a:r>
              <a:rPr lang="ar-KW" sz="2400" dirty="0">
                <a:cs typeface="mohammad bold art 1" pitchFamily="2" charset="-78"/>
              </a:rPr>
              <a:t>الشركات </a:t>
            </a:r>
            <a:r>
              <a:rPr lang="ar-KW" sz="2400" dirty="0" smtClean="0">
                <a:cs typeface="mohammad bold art 1" pitchFamily="2" charset="-78"/>
              </a:rPr>
              <a:t>العائلية.</a:t>
            </a:r>
            <a:endParaRPr lang="ar-KW" sz="2400" dirty="0">
              <a:cs typeface="mohammad bold art 1" pitchFamily="2" charset="-78"/>
            </a:endParaRP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يحتاج السوق مزيد من </a:t>
            </a:r>
            <a:r>
              <a:rPr lang="ar-KW" sz="2400" dirty="0" smtClean="0">
                <a:cs typeface="mohammad bold art 1" pitchFamily="2" charset="-78"/>
              </a:rPr>
              <a:t>الوقت.</a:t>
            </a:r>
            <a:endParaRPr lang="ar-KW" sz="2400" dirty="0">
              <a:cs typeface="mohammad bold art 1" pitchFamily="2" charset="-78"/>
            </a:endParaRP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نتيجة سيطرة </a:t>
            </a:r>
            <a:r>
              <a:rPr lang="ar-KW" sz="2400" dirty="0">
                <a:cs typeface="mohammad bold art 1" pitchFamily="2" charset="-78"/>
              </a:rPr>
              <a:t>كبار </a:t>
            </a:r>
            <a:r>
              <a:rPr lang="ar-KW" sz="2400" dirty="0" smtClean="0">
                <a:cs typeface="mohammad bold art 1" pitchFamily="2" charset="-78"/>
              </a:rPr>
              <a:t>الملاك.</a:t>
            </a:r>
            <a:endParaRPr lang="ar-KW" sz="2400" dirty="0">
              <a:cs typeface="mohammad bold art 1" pitchFamily="2" charset="-78"/>
            </a:endParaRP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حداثة </a:t>
            </a:r>
            <a:r>
              <a:rPr lang="ar-KW" sz="2400" dirty="0">
                <a:cs typeface="mohammad bold art 1" pitchFamily="2" charset="-78"/>
              </a:rPr>
              <a:t>التشريعات </a:t>
            </a:r>
            <a:r>
              <a:rPr lang="ar-KW" sz="2400" dirty="0" smtClean="0">
                <a:cs typeface="mohammad bold art 1" pitchFamily="2" charset="-78"/>
              </a:rPr>
              <a:t>والحاجة إلى إدخال بعض التعديلات عليها.</a:t>
            </a:r>
            <a:endParaRPr lang="ar-KW" sz="2400" dirty="0">
              <a:cs typeface="mohammad bold art 1" pitchFamily="2" charset="-78"/>
            </a:endParaRP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631" y="1569958"/>
            <a:ext cx="8001794" cy="10172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151779"/>
            <a:ext cx="5616624" cy="1078059"/>
          </a:xfrm>
        </p:spPr>
        <p:txBody>
          <a:bodyPr>
            <a:noAutofit/>
          </a:bodyPr>
          <a:lstStyle/>
          <a:p>
            <a:pPr algn="just" rtl="1"/>
            <a:r>
              <a:rPr lang="ar-KW" sz="2500" b="1" dirty="0">
                <a:solidFill>
                  <a:schemeClr val="tx2"/>
                </a:solidFill>
                <a:cs typeface="mohammad bold art 1" pitchFamily="2" charset="-78"/>
              </a:rPr>
              <a:t>2) هل وضع سوق المال الحالي في دولة الكويت مهيأ لتطبيق نظام التصويت التراكمي ؟</a:t>
            </a:r>
            <a:r>
              <a:rPr lang="ar-KW" sz="2500" b="1" dirty="0" smtClean="0">
                <a:solidFill>
                  <a:schemeClr val="tx2"/>
                </a:solidFill>
                <a:cs typeface="mohammad bold art 1" pitchFamily="2" charset="-78"/>
              </a:rPr>
              <a:t>(تابع)</a:t>
            </a:r>
            <a:endParaRPr lang="en-US" sz="25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871539" y="1294778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كافة الجهات: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71538" y="2779365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023938" y="4247107"/>
            <a:ext cx="5876925" cy="622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KW" sz="2400" b="1" dirty="0" smtClean="0">
                <a:solidFill>
                  <a:schemeClr val="tx2"/>
                </a:solidFill>
                <a:cs typeface="mohammad bold art 1" pitchFamily="2" charset="-78"/>
              </a:rPr>
              <a:t>الشركات غير المدرجة: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40" y="1847878"/>
            <a:ext cx="8001794" cy="10172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8038" y="3401418"/>
            <a:ext cx="7321581" cy="84568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444" y="4980781"/>
            <a:ext cx="8639175" cy="752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24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476" y="64493"/>
            <a:ext cx="5586289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  <a:cs typeface="mohammad bold art 1" pitchFamily="2" charset="-78"/>
              </a:rPr>
              <a:t>3</a:t>
            </a:r>
            <a:r>
              <a:rPr lang="ar-KW" sz="2400" b="1" dirty="0">
                <a:solidFill>
                  <a:schemeClr val="tx2"/>
                </a:solidFill>
                <a:cs typeface="mohammad bold art 1" pitchFamily="2" charset="-78"/>
              </a:rPr>
              <a:t>) هل توجد عوائق تواجه الشركات في دولة الكويت لتطبيق نظام التصويت التراكمي  ؟</a:t>
            </a:r>
            <a:endParaRPr lang="en-US" sz="2400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777952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1" y="2708920"/>
            <a:ext cx="8220626" cy="3513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KW" sz="2400" dirty="0" smtClean="0">
                <a:cs typeface="mohammad bold art 1" pitchFamily="2" charset="-78"/>
              </a:rPr>
              <a:t>أهم الأسباب</a:t>
            </a:r>
          </a:p>
          <a:p>
            <a:pPr algn="r" rtl="1"/>
            <a:endParaRPr lang="ar-KW" sz="2400" dirty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-نعم: 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عدم وجود نظام إلكتروني يسمح بالتصويت بشكل مباشر من قبل المساهم بدلاً عن منح التفويضات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تخوف، حيث لم تنجح التجربة </a:t>
            </a:r>
            <a:r>
              <a:rPr lang="ar-KW" sz="2400" dirty="0" smtClean="0">
                <a:cs typeface="mohammad bold art 1" pitchFamily="2" charset="-78"/>
              </a:rPr>
              <a:t>عندما </a:t>
            </a:r>
            <a:r>
              <a:rPr lang="ar-KW" sz="2400" dirty="0">
                <a:cs typeface="mohammad bold art 1" pitchFamily="2" charset="-78"/>
              </a:rPr>
              <a:t>تم فرضه في قانون الشركات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 قانون الشركات لم يجعل التصويت التراكمي إلزامي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 smtClean="0">
                <a:cs typeface="mohammad bold art 1" pitchFamily="2" charset="-78"/>
              </a:rPr>
              <a:t>يشكلون كبار </a:t>
            </a:r>
            <a:r>
              <a:rPr lang="ar-KW" sz="2400" dirty="0">
                <a:cs typeface="mohammad bold art 1" pitchFamily="2" charset="-78"/>
              </a:rPr>
              <a:t>الملاك </a:t>
            </a:r>
            <a:r>
              <a:rPr lang="ar-KW" sz="2400" dirty="0" smtClean="0">
                <a:cs typeface="mohammad bold art 1" pitchFamily="2" charset="-78"/>
              </a:rPr>
              <a:t>(سواء </a:t>
            </a:r>
            <a:r>
              <a:rPr lang="ar-KW" sz="2400" dirty="0">
                <a:cs typeface="mohammad bold art 1" pitchFamily="2" charset="-78"/>
              </a:rPr>
              <a:t>من خلال الملكية الفردية أو </a:t>
            </a:r>
            <a:r>
              <a:rPr lang="ar-KW" sz="2400" dirty="0" smtClean="0">
                <a:cs typeface="mohammad bold art 1" pitchFamily="2" charset="-78"/>
              </a:rPr>
              <a:t>العائلية </a:t>
            </a:r>
            <a:r>
              <a:rPr lang="ar-KW" sz="2400" dirty="0">
                <a:cs typeface="mohammad bold art 1" pitchFamily="2" charset="-78"/>
              </a:rPr>
              <a:t>أو </a:t>
            </a:r>
            <a:r>
              <a:rPr lang="ar-KW" sz="2400" dirty="0" smtClean="0">
                <a:cs typeface="mohammad bold art 1" pitchFamily="2" charset="-78"/>
              </a:rPr>
              <a:t>التكتلات) </a:t>
            </a:r>
            <a:r>
              <a:rPr lang="ar-KW" sz="2400" dirty="0">
                <a:cs typeface="mohammad bold art 1" pitchFamily="2" charset="-78"/>
              </a:rPr>
              <a:t>عائق، حيث يؤثر التصويت التراكمي بشكل سلبي على سيطرتهم على الشركات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عدم وعي صغار المساهمين بنظام التصويت التراكمي، وكذلك عدم الوعي في نشاط الشركة وبالتالي عدم اختيار المرشحين المناسبين لعضوية مجلس الإدارة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  <a:p>
            <a:pPr marL="171450" indent="-17145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التصويت التراكمي يخلق حالة من عدم التجانس بين أعضاء مجلس الإدارة، مما يؤثر على قرار الشركة الاستثماري.</a:t>
            </a:r>
            <a:endParaRPr lang="ar-KW" sz="2400" dirty="0" smtClean="0">
              <a:cs typeface="mohammad bold art 1" pitchFamily="2" charset="-78"/>
            </a:endParaRPr>
          </a:p>
          <a:p>
            <a:pPr algn="r" rtl="1"/>
            <a:endParaRPr lang="ar-KW" sz="2400" dirty="0" smtClean="0">
              <a:cs typeface="mohammad bold art 1" pitchFamily="2" charset="-78"/>
            </a:endParaRPr>
          </a:p>
          <a:p>
            <a:pPr algn="r" rtl="1"/>
            <a:r>
              <a:rPr lang="ar-KW" sz="2400" dirty="0" smtClean="0">
                <a:cs typeface="mohammad bold art 1" pitchFamily="2" charset="-78"/>
              </a:rPr>
              <a:t>-لا : </a:t>
            </a:r>
          </a:p>
          <a:p>
            <a:pPr marL="228600" indent="-228600" algn="r" rtl="1">
              <a:buFont typeface="+mj-lt"/>
              <a:buAutoNum type="arabicPeriod"/>
            </a:pPr>
            <a:r>
              <a:rPr lang="ar-KW" sz="2400" dirty="0">
                <a:cs typeface="mohammad bold art 1" pitchFamily="2" charset="-78"/>
              </a:rPr>
              <a:t>لا توجد عوائق في ظل توافر البيئة الرقابية، وعدم وجود تكلفة لتطبيق نظام التصويت التراكمي، وخبرة الشركات، ووجود الآليات التي ممكن معها تطبيق نظام التصويت التراكمي</a:t>
            </a:r>
            <a:r>
              <a:rPr lang="ar-KW" sz="2400" dirty="0" smtClean="0">
                <a:cs typeface="mohammad bold art 1" pitchFamily="2" charset="-78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743910"/>
            <a:ext cx="7802690" cy="855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46639"/>
            <a:ext cx="2808312" cy="9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4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8731</TotalTime>
  <Words>1444</Words>
  <Application>Microsoft Office PowerPoint</Application>
  <PresentationFormat>On-screen Show (4:3)</PresentationFormat>
  <Paragraphs>256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microsoft sans serif</vt:lpstr>
      <vt:lpstr>mohammad bold art 1</vt:lpstr>
      <vt:lpstr>Times New Roman</vt:lpstr>
      <vt:lpstr>Office Theme</vt:lpstr>
      <vt:lpstr>PowerPoint Presentation</vt:lpstr>
      <vt:lpstr>نبذة</vt:lpstr>
      <vt:lpstr>الجهات المشاركة في الاستبيان</vt:lpstr>
      <vt:lpstr>PowerPoint Presentation</vt:lpstr>
      <vt:lpstr>1) هل تتفق مع أن يكون نظام التصويت التراكمي إلزامياً ؟</vt:lpstr>
      <vt:lpstr>1) هل تتفق مع أن يكون نظام التصويت التراكمي إلزامياً ؟ (تابع)</vt:lpstr>
      <vt:lpstr>2) هل وضع سوق المال الحالي في دولة الكويت مهيأ لتطبيق نظام التصويت التراكمي ؟</vt:lpstr>
      <vt:lpstr>2) هل وضع سوق المال الحالي في دولة الكويت مهيأ لتطبيق نظام التصويت التراكمي ؟(تابع)</vt:lpstr>
      <vt:lpstr>3) هل توجد عوائق تواجه الشركات في دولة الكويت لتطبيق نظام التصويت التراكمي  ؟</vt:lpstr>
      <vt:lpstr>3) هل توجد عوائق تواجه الشركات في دولة الكويت لتطبيق نظام التصويت التراكمي  ؟ (تابع)</vt:lpstr>
      <vt:lpstr>4) ما هو تأثير تطبيق نظام التصويت التراكمي على مصالح كبار المساهمين ؟</vt:lpstr>
      <vt:lpstr>4) ما هو تأثير تطبيق نظام التصويت التراكمي على مصالح كبار المساهمين ؟ (تابع)</vt:lpstr>
      <vt:lpstr>5) هل تفضل استخدام نظام التصويت التراكمي أو نظام التصويت العادي ؟</vt:lpstr>
      <vt:lpstr>5) هل تفضل استخدام نظام التصويت التراكمي أو نظام التصويت العادي ؟ (تابع)</vt:lpstr>
      <vt:lpstr>6) هل يعتبر نظام التصويت التراكمي من الأدوات الفعّالة لحماية  حقوق صغار المساهمين (حقوق الأقلية)؟</vt:lpstr>
      <vt:lpstr>6) هل يعتبر نظام التصويت التراكمي من الأدوات الفعّالة لحماية  حقوق صغار المساهمين (حقوق الأقلية)؟ (تابع)</vt:lpstr>
      <vt:lpstr>7) هل آلية التصويت عن بعد باستخدام وسائل الاتصال الحديثة تساهم في تفعيل نظام التصويت التراكمي ؟</vt:lpstr>
      <vt:lpstr>7) هل آلية التصويت عن بعد باستخدام وسائل الاتصال الحديثة تساهم في تفعيل نظام التصويت التراكمي ؟ (تابع)</vt:lpstr>
      <vt:lpstr>8) هل مساهمي الشركات بشكل عام وصغار المساهمين (الأقلية) بشكل خاص بحاجة إلى المزيد من التوعية بنظام التصويت التراكمي ؟</vt:lpstr>
      <vt:lpstr>9) ما هي وسائل التوعية المناسبة  لنشر أهمية وكيفية تطبيق نظام التصويت التراكمي بين كافة الأطراف ذات العلاقة؟</vt:lpstr>
      <vt:lpstr>10) هل يعد تطبيق نظام التصويت التراكمي أحد السمات الجاذبة لرؤوس الأموال للاستثمار في الشركات ؟</vt:lpstr>
      <vt:lpstr>11) هل يعد تطبيق نظام التصويت التراكمي أحد السمات المحفزة للمستثمر المؤسسي للاستثمار في الشركات ؟</vt:lpstr>
      <vt:lpstr>11) هل يعد تطبيق نظام التصويت التراكمي أحد السمات المحفزة للمستثمر المؤسسي للاستثمار في الشركات ؟ (تابع)</vt:lpstr>
      <vt:lpstr>12) هل يعود تطبيق نظام التصويت التراكمي بالنفع على مساهمي الشركة ؟</vt:lpstr>
      <vt:lpstr>12) هل يعود تطبيق نظام التصويت التراكمي بالنفع على مساهمي الشركة ؟ (تابع)</vt:lpstr>
      <vt:lpstr>13) هل يشكل تطبيق نظام التصويت التراكمي قيمة مضافة للسوق المحلي ؟</vt:lpstr>
      <vt:lpstr>13) هل يشكل تطبيق نظام التصويت التراكمي قيمة مضافة للسوق المحلي ؟  (تابع)</vt:lpstr>
      <vt:lpstr>14) هل يؤثر نظام التصويت التراكمي في فاعلية اتخاذ القرار في الشركات العائلية ؟ </vt:lpstr>
      <vt:lpstr>15) هل يعزز  نظام التصويت التراكمي من كفاءة اتخاذ القرار في الشركات المملوكة للدولة State  owned enterprises؟ </vt:lpstr>
      <vt:lpstr>شــكــراً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Ahmad Al Nasser</cp:lastModifiedBy>
  <cp:revision>227</cp:revision>
  <cp:lastPrinted>2018-02-13T05:02:27Z</cp:lastPrinted>
  <dcterms:created xsi:type="dcterms:W3CDTF">2014-09-25T11:33:14Z</dcterms:created>
  <dcterms:modified xsi:type="dcterms:W3CDTF">2018-03-21T16:58:16Z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aa112cfa-540d-4a4c-981a-df0791a67c4a</vt:lpwstr>
  </property>
  <property fmtid="{D5CDD505-2E9C-101B-9397-08002B2CF9AE}" pid="3" name="CMAClassification">
    <vt:lpwstr>Internal</vt:lpwstr>
  </property>
  <property fmtid="{D5CDD505-2E9C-101B-9397-08002B2CF9AE}" pid="4" name="DocumentMarkings">
    <vt:lpwstr>CMA Data Classification: Select Classification Level;CMA Data Classification: Internal;CMA Data Classification: Internal;CMA Data Classification: Internal;CMA Data Classification: Internal;CMA Data Classification: Public;CMA Data Classification: Public;CM</vt:lpwstr>
  </property>
  <property fmtid="{D5CDD505-2E9C-101B-9397-08002B2CF9AE}" pid="5" name="Classification">
    <vt:lpwstr>Public</vt:lpwstr>
  </property>
</Properties>
</file>